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5" r:id="rId4"/>
    <p:sldId id="264" r:id="rId5"/>
    <p:sldId id="261" r:id="rId6"/>
    <p:sldId id="262" r:id="rId7"/>
    <p:sldId id="266" r:id="rId8"/>
    <p:sldId id="267" r:id="rId9"/>
    <p:sldId id="268" r:id="rId10"/>
    <p:sldId id="269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300E"/>
    <a:srgbClr val="001E5A"/>
    <a:srgbClr val="185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671" autoAdjust="0"/>
  </p:normalViewPr>
  <p:slideViewPr>
    <p:cSldViewPr>
      <p:cViewPr varScale="1">
        <p:scale>
          <a:sx n="74" d="100"/>
          <a:sy n="74" d="100"/>
        </p:scale>
        <p:origin x="15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AFF7F-9C4C-44E3-BAC8-9AC226966658}" type="datetimeFigureOut">
              <a:rPr lang="en-US" smtClean="0"/>
              <a:t>2012-09-22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60BD1-AC36-467B-BC00-A312A4780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56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97301-2186-4594-8250-BEE80862F1D4}" type="datetimeFigureOut">
              <a:rPr lang="en-US" smtClean="0"/>
              <a:t>2012-09-22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C5FC2-CEEE-44C7-B650-FCCE223C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7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C5FC2-CEEE-44C7-B650-FCCE223CAD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64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C5FC2-CEEE-44C7-B650-FCCE223CADE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55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4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5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9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65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8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2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1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5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0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0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E300E"/>
            </a:gs>
            <a:gs pos="90000">
              <a:srgbClr val="0E300E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89ED1FC-257D-4421-9076-5D154B5CC5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6" y="6707812"/>
            <a:ext cx="883334" cy="13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9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 to </a:t>
            </a:r>
            <a:r>
              <a:rPr lang="en-US" dirty="0"/>
              <a:t>t</a:t>
            </a:r>
            <a:r>
              <a:rPr lang="en-US" dirty="0" smtClean="0"/>
              <a:t>he Return Screen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6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TaxWise</a:t>
            </a:r>
            <a:r>
              <a:rPr lang="en-US" dirty="0" smtClean="0"/>
              <a:t> Online</a:t>
            </a:r>
          </a:p>
          <a:p>
            <a:pPr lvl="1"/>
            <a:r>
              <a:rPr lang="en-US" dirty="0" smtClean="0"/>
              <a:t>Remaining buttons (Save, Close, etc.)</a:t>
            </a:r>
          </a:p>
          <a:p>
            <a:pPr lvl="1"/>
            <a:r>
              <a:rPr lang="en-US" smtClean="0"/>
              <a:t>Collapsing </a:t>
            </a:r>
            <a:r>
              <a:rPr lang="en-US" dirty="0" smtClean="0"/>
              <a:t>Refund Monitor &amp; Form Tree</a:t>
            </a:r>
          </a:p>
          <a:p>
            <a:pPr lvl="1"/>
            <a:r>
              <a:rPr lang="en-US" dirty="0" smtClean="0"/>
              <a:t>What to do if waiting…..</a:t>
            </a:r>
          </a:p>
          <a:p>
            <a:r>
              <a:rPr lang="en-US" dirty="0" smtClean="0"/>
              <a:t>Internet Explorer</a:t>
            </a:r>
          </a:p>
          <a:p>
            <a:pPr lvl="1"/>
            <a:r>
              <a:rPr lang="en-US" dirty="0" smtClean="0"/>
              <a:t>Maximize</a:t>
            </a:r>
          </a:p>
          <a:p>
            <a:pPr lvl="1"/>
            <a:r>
              <a:rPr lang="en-US" dirty="0" smtClean="0"/>
              <a:t>F11</a:t>
            </a:r>
          </a:p>
          <a:p>
            <a:pPr lvl="1"/>
            <a:r>
              <a:rPr lang="en-US" dirty="0" smtClean="0"/>
              <a:t>Issues with Zoom</a:t>
            </a:r>
          </a:p>
          <a:p>
            <a:pPr lvl="1"/>
            <a:r>
              <a:rPr lang="en-US" dirty="0" smtClean="0"/>
              <a:t>Adjusting window width to control font size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8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62200" y="2362200"/>
            <a:ext cx="4608954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11500" b="1" i="1" cap="all" dirty="0" smtClean="0">
                <a:ln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Demo</a:t>
            </a:r>
            <a:endParaRPr lang="en-US" sz="11500" b="1" i="1" cap="all" dirty="0">
              <a:ln/>
              <a:solidFill>
                <a:schemeClr val="accent3">
                  <a:lumMod val="60000"/>
                  <a:lumOff val="40000"/>
                </a:schemeClr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548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Finding an Existing Return</a:t>
            </a:r>
          </a:p>
          <a:p>
            <a:r>
              <a:rPr lang="en-US" dirty="0" smtClean="0"/>
              <a:t>Creating a New Return</a:t>
            </a:r>
          </a:p>
          <a:p>
            <a:r>
              <a:rPr lang="en-US" dirty="0" smtClean="0"/>
              <a:t>The Return Screen</a:t>
            </a:r>
          </a:p>
          <a:p>
            <a:r>
              <a:rPr lang="en-US" dirty="0" smtClean="0"/>
              <a:t>Worksheet Details</a:t>
            </a:r>
          </a:p>
          <a:p>
            <a:r>
              <a:rPr lang="en-US" dirty="0" smtClean="0"/>
              <a:t>Adding / Deleting Forms / Worksheets</a:t>
            </a:r>
          </a:p>
          <a:p>
            <a:r>
              <a:rPr lang="en-US" dirty="0" smtClean="0"/>
              <a:t>Diagnostics</a:t>
            </a:r>
          </a:p>
          <a:p>
            <a:r>
              <a:rPr lang="en-US" dirty="0" smtClean="0"/>
              <a:t>Printing the Return</a:t>
            </a:r>
          </a:p>
          <a:p>
            <a:r>
              <a:rPr lang="en-US" dirty="0" smtClean="0"/>
              <a:t>Extra Credit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60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an Existing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Open Return button</a:t>
            </a:r>
          </a:p>
          <a:p>
            <a:r>
              <a:rPr lang="en-US" dirty="0" smtClean="0"/>
              <a:t>Using Return list</a:t>
            </a:r>
          </a:p>
          <a:p>
            <a:r>
              <a:rPr lang="en-US" dirty="0" smtClean="0"/>
              <a:t>Using Search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7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New Return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Training SSNs / EINs</a:t>
            </a:r>
          </a:p>
          <a:p>
            <a:pPr lvl="1"/>
            <a:r>
              <a:rPr lang="en-US" dirty="0" smtClean="0"/>
              <a:t>TaxPrep4Free: </a:t>
            </a:r>
            <a:r>
              <a:rPr lang="en-US" dirty="0" err="1" smtClean="0"/>
              <a:t>nnn</a:t>
            </a:r>
            <a:r>
              <a:rPr lang="en-US" dirty="0" smtClean="0"/>
              <a:t>-xx-</a:t>
            </a:r>
            <a:r>
              <a:rPr lang="en-US" dirty="0" err="1" smtClean="0"/>
              <a:t>yyyy</a:t>
            </a:r>
            <a:r>
              <a:rPr lang="en-US" dirty="0" smtClean="0"/>
              <a:t> / </a:t>
            </a:r>
            <a:r>
              <a:rPr lang="en-US" dirty="0" err="1" smtClean="0"/>
              <a:t>nn-nxxyyyy</a:t>
            </a:r>
            <a:endParaRPr lang="en-US" dirty="0" smtClean="0"/>
          </a:p>
          <a:p>
            <a:pPr lvl="1"/>
            <a:r>
              <a:rPr lang="en-US" dirty="0" smtClean="0"/>
              <a:t>IRS Pub 4491-W: </a:t>
            </a:r>
            <a:r>
              <a:rPr lang="en-US" dirty="0" err="1" smtClean="0"/>
              <a:t>nnn</a:t>
            </a:r>
            <a:r>
              <a:rPr lang="en-US" dirty="0" smtClean="0"/>
              <a:t>-xx-</a:t>
            </a:r>
            <a:r>
              <a:rPr lang="en-US" dirty="0" err="1" smtClean="0"/>
              <a:t>xxxx</a:t>
            </a:r>
            <a:r>
              <a:rPr lang="en-US" dirty="0" smtClean="0"/>
              <a:t> / </a:t>
            </a:r>
            <a:r>
              <a:rPr lang="en-US" dirty="0" err="1" smtClean="0"/>
              <a:t>nn-nxxxxxx</a:t>
            </a:r>
            <a:endParaRPr lang="en-US" dirty="0" smtClean="0"/>
          </a:p>
          <a:p>
            <a:pPr lvl="1"/>
            <a:r>
              <a:rPr lang="en-US" dirty="0" smtClean="0"/>
              <a:t>Use:</a:t>
            </a:r>
          </a:p>
          <a:p>
            <a:pPr lvl="2"/>
            <a:r>
              <a:rPr lang="en-US" dirty="0" err="1"/>
              <a:t>n</a:t>
            </a:r>
            <a:r>
              <a:rPr lang="en-US" dirty="0" err="1" smtClean="0"/>
              <a:t>nn</a:t>
            </a:r>
            <a:r>
              <a:rPr lang="en-US" dirty="0" smtClean="0"/>
              <a:t>: from scenario</a:t>
            </a:r>
          </a:p>
          <a:p>
            <a:pPr lvl="2"/>
            <a:r>
              <a:rPr lang="en-US" dirty="0" smtClean="0"/>
              <a:t>From your Training Coordinator</a:t>
            </a:r>
          </a:p>
          <a:p>
            <a:pPr lvl="3"/>
            <a:r>
              <a:rPr lang="en-US" dirty="0"/>
              <a:t>x</a:t>
            </a:r>
            <a:r>
              <a:rPr lang="en-US" dirty="0" smtClean="0"/>
              <a:t>x: Your Magic 2-digit number</a:t>
            </a:r>
          </a:p>
          <a:p>
            <a:pPr lvl="3"/>
            <a:r>
              <a:rPr lang="en-US" dirty="0" err="1"/>
              <a:t>y</a:t>
            </a:r>
            <a:r>
              <a:rPr lang="en-US" dirty="0" err="1" smtClean="0"/>
              <a:t>yyy</a:t>
            </a:r>
            <a:r>
              <a:rPr lang="en-US" dirty="0" smtClean="0"/>
              <a:t>: 4-digit number for Client Id</a:t>
            </a:r>
          </a:p>
          <a:p>
            <a:r>
              <a:rPr lang="en-US" dirty="0" smtClean="0"/>
              <a:t>Use “Go to Tax Forms”</a:t>
            </a:r>
          </a:p>
          <a:p>
            <a:pPr lvl="1"/>
            <a:r>
              <a:rPr lang="en-US" dirty="0" smtClean="0"/>
              <a:t>NOT “Go to Interview”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9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Return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</a:t>
            </a:r>
            <a:r>
              <a:rPr lang="en-US" dirty="0"/>
              <a:t>Row Buttons</a:t>
            </a:r>
          </a:p>
          <a:p>
            <a:r>
              <a:rPr lang="en-US" dirty="0"/>
              <a:t>Left Pane</a:t>
            </a:r>
          </a:p>
          <a:p>
            <a:pPr lvl="1"/>
            <a:r>
              <a:rPr lang="en-US" dirty="0"/>
              <a:t>Refund Monitor</a:t>
            </a:r>
          </a:p>
          <a:p>
            <a:pPr lvl="1"/>
            <a:r>
              <a:rPr lang="en-US" dirty="0"/>
              <a:t>Form Tree</a:t>
            </a:r>
          </a:p>
          <a:p>
            <a:r>
              <a:rPr lang="en-US" dirty="0"/>
              <a:t>Worksheet Area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Worksheet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CAPS LOCK ON</a:t>
            </a:r>
          </a:p>
          <a:p>
            <a:r>
              <a:rPr lang="en-US" dirty="0" smtClean="0"/>
              <a:t>Fields</a:t>
            </a:r>
          </a:p>
          <a:p>
            <a:pPr lvl="1"/>
            <a:r>
              <a:rPr lang="en-US" dirty="0" smtClean="0"/>
              <a:t>Mouse Cursor </a:t>
            </a:r>
            <a:r>
              <a:rPr lang="en-US" dirty="0" err="1" smtClean="0"/>
              <a:t>vs</a:t>
            </a:r>
            <a:r>
              <a:rPr lang="en-US" dirty="0" smtClean="0"/>
              <a:t> Entry Cursor</a:t>
            </a:r>
          </a:p>
          <a:p>
            <a:pPr lvl="1"/>
            <a:r>
              <a:rPr lang="en-US" dirty="0" smtClean="0"/>
              <a:t>Types / Color Coding</a:t>
            </a:r>
          </a:p>
          <a:p>
            <a:pPr lvl="2"/>
            <a:r>
              <a:rPr lang="en-US" dirty="0" smtClean="0"/>
              <a:t>Type changes dynamically</a:t>
            </a:r>
          </a:p>
          <a:p>
            <a:pPr lvl="1"/>
            <a:r>
              <a:rPr lang="en-US" dirty="0" smtClean="0"/>
              <a:t>Value Types</a:t>
            </a:r>
          </a:p>
          <a:p>
            <a:pPr lvl="2"/>
            <a:r>
              <a:rPr lang="en-US" dirty="0" smtClean="0"/>
              <a:t>Text / Number</a:t>
            </a:r>
          </a:p>
          <a:p>
            <a:pPr lvl="2"/>
            <a:r>
              <a:rPr lang="en-US" dirty="0" smtClean="0"/>
              <a:t>Special (SSN, EIN, Zip, Telephone, Date, T/S/J)</a:t>
            </a:r>
          </a:p>
          <a:p>
            <a:pPr lvl="1"/>
            <a:r>
              <a:rPr lang="en-US" dirty="0" smtClean="0"/>
              <a:t>Triangle</a:t>
            </a:r>
          </a:p>
          <a:p>
            <a:pPr lvl="2"/>
            <a:r>
              <a:rPr lang="en-US" dirty="0" smtClean="0"/>
              <a:t>Link, Toggle Estimated, Calculator, Override, Help</a:t>
            </a:r>
          </a:p>
          <a:p>
            <a:r>
              <a:rPr lang="en-US" dirty="0" smtClean="0"/>
              <a:t>Keyboard Shortcuts</a:t>
            </a:r>
          </a:p>
          <a:p>
            <a:pPr lvl="1"/>
            <a:r>
              <a:rPr lang="en-US" dirty="0" smtClean="0"/>
              <a:t>Tab / Return</a:t>
            </a:r>
          </a:p>
          <a:p>
            <a:pPr lvl="2"/>
            <a:r>
              <a:rPr lang="en-US" dirty="0" smtClean="0"/>
              <a:t>Recalculation / Round-Trip</a:t>
            </a:r>
          </a:p>
          <a:p>
            <a:pPr lvl="1"/>
            <a:r>
              <a:rPr lang="en-US" dirty="0" smtClean="0"/>
              <a:t>Others: Ctrl-Space; Ctrl-E</a:t>
            </a:r>
          </a:p>
          <a:p>
            <a:r>
              <a:rPr lang="en-US" dirty="0" smtClean="0"/>
              <a:t>Special Main Info</a:t>
            </a:r>
          </a:p>
          <a:p>
            <a:pPr lvl="1"/>
            <a:r>
              <a:rPr lang="en-US" dirty="0" smtClean="0"/>
              <a:t>PINs &amp; Preparer Use Fields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Adding/Deleting Forms/Worksheets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Most Forms are already in your tree (from the Template)</a:t>
            </a:r>
          </a:p>
          <a:p>
            <a:r>
              <a:rPr lang="en-US" dirty="0" smtClean="0"/>
              <a:t>Categories</a:t>
            </a:r>
          </a:p>
          <a:p>
            <a:pPr lvl="1"/>
            <a:r>
              <a:rPr lang="en-US" dirty="0" smtClean="0"/>
              <a:t>Required / Optional / Multiple copies / TP-SP copies</a:t>
            </a:r>
          </a:p>
          <a:p>
            <a:r>
              <a:rPr lang="en-US" dirty="0" smtClean="0"/>
              <a:t>Adding Forms/Worksheets</a:t>
            </a:r>
          </a:p>
          <a:p>
            <a:pPr lvl="1"/>
            <a:r>
              <a:rPr lang="en-US" dirty="0" smtClean="0"/>
              <a:t>Add another instance of existing Form</a:t>
            </a:r>
          </a:p>
          <a:p>
            <a:pPr lvl="1"/>
            <a:r>
              <a:rPr lang="en-US" dirty="0" smtClean="0"/>
              <a:t>Add Form button</a:t>
            </a:r>
          </a:p>
          <a:p>
            <a:pPr lvl="1"/>
            <a:r>
              <a:rPr lang="en-US" dirty="0" smtClean="0"/>
              <a:t>Via link from another form/field</a:t>
            </a:r>
          </a:p>
          <a:p>
            <a:r>
              <a:rPr lang="en-US" dirty="0" smtClean="0"/>
              <a:t>Deleting Forms/Worksheets</a:t>
            </a:r>
          </a:p>
          <a:p>
            <a:r>
              <a:rPr lang="en-US" dirty="0" smtClean="0"/>
              <a:t>Scratch Pads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1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Diagnostics Button</a:t>
            </a:r>
          </a:p>
          <a:p>
            <a:r>
              <a:rPr lang="en-US" dirty="0" smtClean="0"/>
              <a:t>Diagnostics Panel</a:t>
            </a:r>
          </a:p>
          <a:p>
            <a:pPr lvl="1"/>
            <a:r>
              <a:rPr lang="en-US" dirty="0" smtClean="0"/>
              <a:t>Errors / Warnings / etc.</a:t>
            </a:r>
          </a:p>
          <a:p>
            <a:pPr lvl="2"/>
            <a:r>
              <a:rPr lang="en-US" dirty="0" smtClean="0"/>
              <a:t>Clickable</a:t>
            </a:r>
          </a:p>
          <a:p>
            <a:pPr lvl="1"/>
            <a:r>
              <a:rPr lang="en-US" dirty="0" smtClean="0"/>
              <a:t>Create </a:t>
            </a:r>
            <a:r>
              <a:rPr lang="en-US" dirty="0"/>
              <a:t>e</a:t>
            </a:r>
            <a:r>
              <a:rPr lang="en-US" dirty="0" smtClean="0"/>
              <a:t>-File(s)</a:t>
            </a:r>
          </a:p>
          <a:p>
            <a:pPr lvl="1"/>
            <a:r>
              <a:rPr lang="en-US" smtClean="0"/>
              <a:t>Close Diagnostics Panel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72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Printing the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Print Return button</a:t>
            </a:r>
          </a:p>
          <a:p>
            <a:pPr lvl="1"/>
            <a:r>
              <a:rPr lang="en-US" dirty="0" smtClean="0"/>
              <a:t>Printable return is generated on the server</a:t>
            </a:r>
          </a:p>
          <a:p>
            <a:pPr lvl="1"/>
            <a:r>
              <a:rPr lang="en-US" dirty="0" smtClean="0"/>
              <a:t>Open in new window (or tab)</a:t>
            </a:r>
          </a:p>
          <a:p>
            <a:pPr lvl="1"/>
            <a:r>
              <a:rPr lang="en-US" dirty="0" smtClean="0"/>
              <a:t>Send to printer</a:t>
            </a:r>
          </a:p>
          <a:p>
            <a:pPr lvl="1"/>
            <a:r>
              <a:rPr lang="en-US" dirty="0" smtClean="0"/>
              <a:t>Close print window (or tab)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10-04-2011 v1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TWO-30 Intro to the Return Screen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Template Dark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Dark v2</Template>
  <TotalTime>1361</TotalTime>
  <Words>418</Words>
  <Application>Microsoft Office PowerPoint</Application>
  <PresentationFormat>On-screen Show (4:3)</PresentationFormat>
  <Paragraphs>117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Presentation Template Dark v2</vt:lpstr>
      <vt:lpstr>Intro to the Return Screen</vt:lpstr>
      <vt:lpstr>Topics</vt:lpstr>
      <vt:lpstr>Finding an Existing Return</vt:lpstr>
      <vt:lpstr>Creating a New Return</vt:lpstr>
      <vt:lpstr>The Return Screen</vt:lpstr>
      <vt:lpstr>Worksheet Detail</vt:lpstr>
      <vt:lpstr>Adding/Deleting Forms/Worksheets</vt:lpstr>
      <vt:lpstr>Diagnostics</vt:lpstr>
      <vt:lpstr>Printing the Return</vt:lpstr>
      <vt:lpstr>Extra Credit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TWO</dc:title>
  <dc:creator>HershAl</dc:creator>
  <cp:lastModifiedBy>Al H 509</cp:lastModifiedBy>
  <cp:revision>34</cp:revision>
  <cp:lastPrinted>2011-10-06T13:06:22Z</cp:lastPrinted>
  <dcterms:created xsi:type="dcterms:W3CDTF">2011-09-29T12:11:13Z</dcterms:created>
  <dcterms:modified xsi:type="dcterms:W3CDTF">2012-09-23T03:12:29Z</dcterms:modified>
</cp:coreProperties>
</file>